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15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1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18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notesSlides/notesSlide19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notesSlides/notesSlide20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notesSlides/notesSlide21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notesSlides/notesSlide22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9"/>
  </p:notesMasterIdLst>
  <p:sldIdLst>
    <p:sldId id="256" r:id="rId5"/>
    <p:sldId id="283" r:id="rId6"/>
    <p:sldId id="302" r:id="rId7"/>
    <p:sldId id="299" r:id="rId8"/>
    <p:sldId id="291" r:id="rId9"/>
    <p:sldId id="284" r:id="rId10"/>
    <p:sldId id="307" r:id="rId11"/>
    <p:sldId id="290" r:id="rId12"/>
    <p:sldId id="285" r:id="rId13"/>
    <p:sldId id="300" r:id="rId14"/>
    <p:sldId id="311" r:id="rId15"/>
    <p:sldId id="312" r:id="rId16"/>
    <p:sldId id="303" r:id="rId17"/>
    <p:sldId id="301" r:id="rId18"/>
    <p:sldId id="304" r:id="rId19"/>
    <p:sldId id="305" r:id="rId20"/>
    <p:sldId id="306" r:id="rId21"/>
    <p:sldId id="289" r:id="rId22"/>
    <p:sldId id="313" r:id="rId23"/>
    <p:sldId id="297" r:id="rId24"/>
    <p:sldId id="310" r:id="rId25"/>
    <p:sldId id="296" r:id="rId26"/>
    <p:sldId id="298" r:id="rId27"/>
    <p:sldId id="268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17FD41-7516-14E4-28EC-9EDA718D0E38}" name="Izel Karaoglu" initials="IK" userId="S::izel.karaoglu@undp.org::0324853d-3d06-43c0-96b6-d1a6d5104983" providerId="AD"/>
  <p188:author id="{D69DF855-2044-4378-D382-97019082214F}" name="Eda nur Saruhan" initials="" userId="S::eda.nur.saruhan@undp.org::c5d9941d-5539-4cc6-837d-40b768a4e45a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C1C1C"/>
    <a:srgbClr val="6E1E90"/>
    <a:srgbClr val="4617DE"/>
    <a:srgbClr val="FE2E46"/>
    <a:srgbClr val="F04A23"/>
    <a:srgbClr val="FC2A49"/>
    <a:srgbClr val="EE482C"/>
    <a:srgbClr val="4618DE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348C9A-0175-1C45-99F8-4CDAE86F6A11}" v="4" dt="2024-10-08T15:42:53.718"/>
    <p1510:client id="{AEAD233D-E157-4B34-BCAF-E0C2744BEB93}" v="38" dt="2024-10-08T15:26:05.63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8"/>
    <p:restoredTop sz="94692"/>
  </p:normalViewPr>
  <p:slideViewPr>
    <p:cSldViewPr snapToGrid="0">
      <p:cViewPr varScale="1">
        <p:scale>
          <a:sx n="69" d="100"/>
          <a:sy n="69" d="100"/>
        </p:scale>
        <p:origin x="7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 0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 0 8642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 0 8642 0 0,'0'0'0'0'0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154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3849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7009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3851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395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1123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9745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7041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422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7639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979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9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835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610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543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62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184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249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0590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2175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1091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276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18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2.xml"/><Relationship Id="rId4" Type="http://schemas.openxmlformats.org/officeDocument/2006/relationships/image" Target="../media/image2.png"/><Relationship Id="rId9" Type="http://schemas.openxmlformats.org/officeDocument/2006/relationships/image" Target="../media/image19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8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30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32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3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3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34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38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customXml" Target="../ink/ink4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170.png"/><Relationship Id="rId5" Type="http://schemas.openxmlformats.org/officeDocument/2006/relationships/image" Target="../media/image13.png"/><Relationship Id="rId10" Type="http://schemas.openxmlformats.org/officeDocument/2006/relationships/customXml" Target="../ink/ink39.xml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10.pn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42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44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6E8DDA74-8630-43BB-E564-7470D2C1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25" r="5881" b="35700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0" y="1339747"/>
            <a:ext cx="12222984" cy="5535101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 lang="en-US" dirty="0"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6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7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946" y="17334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5062716" y="1744404"/>
            <a:ext cx="6786397" cy="472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GB" sz="3350" b="1" dirty="0">
                <a:latin typeface="Microsoft YaHei"/>
              </a:rPr>
              <a:t>AI-Driven Hybrid Cyber Defensive System for Intelligent Malware Detection and Threat Insight</a:t>
            </a:r>
            <a:endParaRPr lang="en-US" sz="3350" b="1" dirty="0">
              <a:latin typeface="Microsoft YaHei"/>
            </a:endParaRPr>
          </a:p>
          <a:p>
            <a:pPr algn="just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GB" sz="37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yriad Pro Semibold"/>
              </a:rPr>
              <a:t/>
            </a:r>
            <a:br>
              <a:rPr lang="en-GB" sz="37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yriad Pro Semibold"/>
              </a:rPr>
            </a:br>
            <a:r>
              <a:rPr lang="en-GB" sz="20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yriad Pro Semibold"/>
              </a:rPr>
              <a:t>Chimdessa Tesfaye</a:t>
            </a:r>
          </a:p>
          <a:p>
            <a:pPr algn="just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GB" sz="20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yriad Pro Semibold"/>
              </a:rPr>
              <a:t> </a:t>
            </a:r>
            <a:r>
              <a:rPr lang="en-GB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yriad Pro Semibold"/>
              </a:rPr>
              <a:t>Getachewu </a:t>
            </a:r>
            <a:r>
              <a:rPr lang="en-GB" sz="20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yriad Pro Semibold"/>
              </a:rPr>
              <a:t>Getu</a:t>
            </a:r>
          </a:p>
          <a:p>
            <a:pPr algn="just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GB" sz="20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yriad Pro Semibold"/>
              </a:rPr>
              <a:t> </a:t>
            </a:r>
            <a:r>
              <a:rPr lang="en-GB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yriad Pro Semibold"/>
              </a:rPr>
              <a:t>Rediet </a:t>
            </a:r>
            <a:r>
              <a:rPr lang="en-GB" sz="20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yriad Pro Semibold"/>
              </a:rPr>
              <a:t>Bekele</a:t>
            </a:r>
          </a:p>
          <a:p>
            <a:pPr algn="just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GB" sz="20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yriad Pro Semibold"/>
              </a:rPr>
              <a:t>Meseret Gebreselasie</a:t>
            </a: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endParaRPr lang="en-US" sz="2000" b="1" dirty="0" smtClean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2000" b="1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Date:16/06/2025</a:t>
            </a:r>
            <a:endParaRPr lang="en-US" sz="2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Malware Detection: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GB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Data Cleaning: Removed redundant columns (e.g., file names), checked for missing values</a:t>
            </a:r>
            <a:r>
              <a:rPr lang="en-GB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  <a:endParaRPr lang="en-GB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Feature Selection: Extra-Trees Classifier selected 13 critical features (e.g., SizeOfStackReserve, DllCharacteristics).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GB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Threat Intelligence</a:t>
            </a:r>
            <a:r>
              <a:rPr lang="en-GB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</a:t>
            </a:r>
            <a:endParaRPr lang="en-GB" sz="20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Text Preprocessing: Removed special characters, lowercased text, tokenized with BERT</a:t>
            </a:r>
            <a:r>
              <a:rPr lang="en-GB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  <a:endParaRPr lang="en-GB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Labeling: Binary classification (threat-related vs. non-threat-related).</a:t>
            </a:r>
            <a:endParaRPr lang="en-US" sz="2000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4947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306087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535881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42107" y="851025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1654" y="1633996"/>
            <a:ext cx="4761509" cy="3854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9357" y="1607077"/>
            <a:ext cx="5275144" cy="462510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196953" y="6047517"/>
            <a:ext cx="6052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Microsoft YaHei Light"/>
              </a:rPr>
              <a:t>EDAs of malware dataset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604004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36" y="329280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535881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42107" y="929950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9904" y="1862944"/>
            <a:ext cx="3417743" cy="2521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1508" y="1814568"/>
            <a:ext cx="4010025" cy="2452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6462" y="1710231"/>
            <a:ext cx="3743442" cy="29171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43582" y="5670590"/>
            <a:ext cx="6052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Microsoft YaHei Light"/>
              </a:rPr>
              <a:t>EDAs of Threat Intelligence dataset</a:t>
            </a:r>
            <a:endParaRPr lang="en-GB" sz="2000" dirty="0"/>
          </a:p>
        </p:txBody>
      </p:sp>
      <p:sp>
        <p:nvSpPr>
          <p:cNvPr id="18" name="Rectangle 17"/>
          <p:cNvSpPr/>
          <p:nvPr/>
        </p:nvSpPr>
        <p:spPr>
          <a:xfrm>
            <a:off x="316349" y="4632600"/>
            <a:ext cx="3563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Microsoft YaHei Light"/>
              </a:rPr>
              <a:t>Class Distribution</a:t>
            </a:r>
            <a:endParaRPr lang="en-GB" sz="2000" dirty="0"/>
          </a:p>
        </p:txBody>
      </p:sp>
      <p:sp>
        <p:nvSpPr>
          <p:cNvPr id="19" name="Rectangle 18"/>
          <p:cNvSpPr/>
          <p:nvPr/>
        </p:nvSpPr>
        <p:spPr>
          <a:xfrm>
            <a:off x="4087958" y="4498320"/>
            <a:ext cx="3563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Microsoft YaHei Light"/>
              </a:rPr>
              <a:t>Text Length Distribution</a:t>
            </a:r>
            <a:endParaRPr lang="en-GB" sz="2000" dirty="0"/>
          </a:p>
        </p:txBody>
      </p:sp>
      <p:sp>
        <p:nvSpPr>
          <p:cNvPr id="21" name="Rectangle 20"/>
          <p:cNvSpPr/>
          <p:nvPr/>
        </p:nvSpPr>
        <p:spPr>
          <a:xfrm>
            <a:off x="7769682" y="4392172"/>
            <a:ext cx="3563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Microsoft YaHei Light"/>
              </a:rPr>
              <a:t>Word cloud of the dataset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581170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Model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960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747734" y="1110597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/>
                <a:ea typeface="Microsoft YaHei"/>
              </a:rPr>
              <a:t>Model Selection and Training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47734" y="1583136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Selecting optimal algorithms and training them on preprocessed data.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Malware Detection</a:t>
            </a: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Type: 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Classification models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Models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 Logistic Regression, Random Forest, XGBoost, DNN, CNN, LSTM, Hybrid CNN-LSTM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Training split: 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80/20.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Target value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 Legitimate column(1-malware &amp; 0-benign)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Threat Intelligence</a:t>
            </a: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Model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 Fine-tuned BERT (bert-tiny-</a:t>
            </a:r>
            <a:r>
              <a:rPr lang="en-US" sz="2000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finetuned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-</a:t>
            </a:r>
            <a:r>
              <a:rPr lang="en-US" sz="2000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sms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-spam-detection).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Training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10 epochs, 80/20 train/validation split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Target Variable: 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Label(1-malware text or 0-Benign /safe text)</a:t>
            </a:r>
            <a:endParaRPr lang="en-US" sz="2000" dirty="0">
              <a:solidFill>
                <a:srgbClr val="000000"/>
              </a:solidFill>
              <a:latin typeface="Microsoft YaHei Light"/>
              <a:ea typeface="+mj-lt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Goal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Identify best-performing base models</a:t>
            </a:r>
          </a:p>
        </p:txBody>
      </p:sp>
    </p:spTree>
    <p:extLst>
      <p:ext uri="{BB962C8B-B14F-4D97-AF65-F5344CB8AC3E}">
        <p14:creationId xmlns:p14="http://schemas.microsoft.com/office/powerpoint/2010/main" val="28035829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Evaluation and Hyperparameter Tuning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Quantifying performance and optimizing model parameters.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Malware Detection</a:t>
            </a: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</a:t>
            </a:r>
            <a:endParaRPr lang="en-US" sz="20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Metrics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 Accuracy, F1-score, 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ROC,AUC.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Tuning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 XGBoost(tree depth, learning rate)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Threat Intelligence</a:t>
            </a: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</a:t>
            </a:r>
            <a:endParaRPr lang="en-US" sz="20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Metrics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 Accuracy, validation loss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Tuning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 BERT(epochs, batch size)</a:t>
            </a:r>
          </a:p>
          <a:p>
            <a:pPr marL="457200" lvl="1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 smtClean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lvl="0" indent="0" hangingPunct="1">
              <a:lnSpc>
                <a:spcPct val="100000"/>
              </a:lnSpc>
              <a:spcBef>
                <a:spcPts val="0"/>
              </a:spcBef>
              <a:buSzTx/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  <a:sym typeface="Merriweather Sans Light"/>
              </a:rPr>
              <a:t>Goal: 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  <a:sym typeface="Merriweather Sans Light"/>
              </a:rPr>
              <a:t>Maximize efficiency without overfitting</a:t>
            </a:r>
            <a:endParaRPr lang="en-US" sz="2000" b="1" dirty="0">
              <a:solidFill>
                <a:srgbClr val="000000"/>
              </a:solidFill>
              <a:latin typeface="Microsoft YaHei Light"/>
              <a:ea typeface="Calibri"/>
              <a:cs typeface="Calibri"/>
              <a:sym typeface="Merriweather Sans Light"/>
            </a:endParaRPr>
          </a:p>
          <a:p>
            <a:pPr marL="457200" lvl="1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07208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Finalizing models for deployment through rigorous validation.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Malware Detection</a:t>
            </a: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Pruning(XGBoost) and cross validation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Hybrid CNN-LSTM tested but retained XGBoost for efficiency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Threat Intelligence</a:t>
            </a: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Early stopping applied to prevent overfitting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3779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Results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918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225448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634056" y="2302275"/>
            <a:ext cx="10941982" cy="3747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8367" y="1826008"/>
            <a:ext cx="83920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Himalaya" panose="01010100010101010101" pitchFamily="2" charset="0"/>
              </a:rPr>
              <a:t>Quantitative proof of model effectiveness.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91214"/>
              </p:ext>
            </p:extLst>
          </p:nvPr>
        </p:nvGraphicFramePr>
        <p:xfrm>
          <a:off x="808367" y="2375154"/>
          <a:ext cx="5917748" cy="1936496"/>
        </p:xfrm>
        <a:graphic>
          <a:graphicData uri="http://schemas.openxmlformats.org/drawingml/2006/table">
            <a:tbl>
              <a:tblPr firstRow="1" firstCol="1" bandRow="1"/>
              <a:tblGrid>
                <a:gridCol w="1132840">
                  <a:extLst>
                    <a:ext uri="{9D8B030D-6E8A-4147-A177-3AD203B41FA5}">
                      <a16:colId xmlns:a16="http://schemas.microsoft.com/office/drawing/2014/main" val="1939258208"/>
                    </a:ext>
                  </a:extLst>
                </a:gridCol>
                <a:gridCol w="1132840">
                  <a:extLst>
                    <a:ext uri="{9D8B030D-6E8A-4147-A177-3AD203B41FA5}">
                      <a16:colId xmlns:a16="http://schemas.microsoft.com/office/drawing/2014/main" val="1169263489"/>
                    </a:ext>
                  </a:extLst>
                </a:gridCol>
                <a:gridCol w="1348484">
                  <a:extLst>
                    <a:ext uri="{9D8B030D-6E8A-4147-A177-3AD203B41FA5}">
                      <a16:colId xmlns:a16="http://schemas.microsoft.com/office/drawing/2014/main" val="2979203469"/>
                    </a:ext>
                  </a:extLst>
                </a:gridCol>
                <a:gridCol w="1239715">
                  <a:extLst>
                    <a:ext uri="{9D8B030D-6E8A-4147-A177-3AD203B41FA5}">
                      <a16:colId xmlns:a16="http://schemas.microsoft.com/office/drawing/2014/main" val="1965887774"/>
                    </a:ext>
                  </a:extLst>
                </a:gridCol>
                <a:gridCol w="1063869">
                  <a:extLst>
                    <a:ext uri="{9D8B030D-6E8A-4147-A177-3AD203B41FA5}">
                      <a16:colId xmlns:a16="http://schemas.microsoft.com/office/drawing/2014/main" val="1954046613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 Model used</a:t>
                      </a:r>
                      <a:endParaRPr lang="en-GB" sz="1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F1 score  on testing data</a:t>
                      </a:r>
                      <a:endParaRPr lang="en-GB" sz="1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Accuracy score on testing dataset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Accuracy on training dataset 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Training time (sec)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701047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XGBoost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99.11%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99.52%</a:t>
                      </a:r>
                      <a:endParaRPr lang="en-GB" sz="1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99.88% 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1.03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095855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RF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99.05%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98.62% 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98.44% 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5.39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62174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LR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96.03%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94.45%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94.32% 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3.24</a:t>
                      </a:r>
                      <a:endParaRPr lang="en-GB" sz="1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678009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DNN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58.18%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72.4%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73.11%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10.8</a:t>
                      </a:r>
                      <a:endParaRPr lang="en-GB" sz="1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57097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618899"/>
              </p:ext>
            </p:extLst>
          </p:nvPr>
        </p:nvGraphicFramePr>
        <p:xfrm>
          <a:off x="808367" y="4311650"/>
          <a:ext cx="5935333" cy="1682496"/>
        </p:xfrm>
        <a:graphic>
          <a:graphicData uri="http://schemas.openxmlformats.org/drawingml/2006/table">
            <a:tbl>
              <a:tblPr firstRow="1" firstCol="1" bandRow="1"/>
              <a:tblGrid>
                <a:gridCol w="1117148">
                  <a:extLst>
                    <a:ext uri="{9D8B030D-6E8A-4147-A177-3AD203B41FA5}">
                      <a16:colId xmlns:a16="http://schemas.microsoft.com/office/drawing/2014/main" val="3331923050"/>
                    </a:ext>
                  </a:extLst>
                </a:gridCol>
                <a:gridCol w="808893">
                  <a:extLst>
                    <a:ext uri="{9D8B030D-6E8A-4147-A177-3AD203B41FA5}">
                      <a16:colId xmlns:a16="http://schemas.microsoft.com/office/drawing/2014/main" val="2766140942"/>
                    </a:ext>
                  </a:extLst>
                </a:gridCol>
                <a:gridCol w="764930">
                  <a:extLst>
                    <a:ext uri="{9D8B030D-6E8A-4147-A177-3AD203B41FA5}">
                      <a16:colId xmlns:a16="http://schemas.microsoft.com/office/drawing/2014/main" val="4132098229"/>
                    </a:ext>
                  </a:extLst>
                </a:gridCol>
                <a:gridCol w="659424">
                  <a:extLst>
                    <a:ext uri="{9D8B030D-6E8A-4147-A177-3AD203B41FA5}">
                      <a16:colId xmlns:a16="http://schemas.microsoft.com/office/drawing/2014/main" val="4256738771"/>
                    </a:ext>
                  </a:extLst>
                </a:gridCol>
                <a:gridCol w="624253">
                  <a:extLst>
                    <a:ext uri="{9D8B030D-6E8A-4147-A177-3AD203B41FA5}">
                      <a16:colId xmlns:a16="http://schemas.microsoft.com/office/drawing/2014/main" val="529545318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val="997938824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1464264482"/>
                    </a:ext>
                  </a:extLst>
                </a:gridCol>
                <a:gridCol w="729762">
                  <a:extLst>
                    <a:ext uri="{9D8B030D-6E8A-4147-A177-3AD203B41FA5}">
                      <a16:colId xmlns:a16="http://schemas.microsoft.com/office/drawing/2014/main" val="1996880114"/>
                    </a:ext>
                  </a:extLst>
                </a:gridCol>
              </a:tblGrid>
              <a:tr h="2578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 Model used</a:t>
                      </a:r>
                      <a:endParaRPr lang="en-GB" sz="1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Accuracy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Precision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Recall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F1 Score 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ROC AUC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Loss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Training Time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070123"/>
                  </a:ext>
                </a:extLst>
              </a:tr>
              <a:tr h="2990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CNN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98.9%</a:t>
                      </a:r>
                      <a:endParaRPr lang="en-GB" sz="1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98.3%</a:t>
                      </a:r>
                      <a:endParaRPr lang="en-GB" sz="1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98.05%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98.17% 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99.88%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0.04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5.4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63545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LSTM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97%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94.14%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96.08% 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95.1% 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99.51%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0.08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5.1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431008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chemeClr val="bg1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Hybrid 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CNN_LSTM</a:t>
                      </a:r>
                      <a:endParaRPr lang="en-GB" sz="1100" dirty="0">
                        <a:solidFill>
                          <a:schemeClr val="bg1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98.98%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98.26%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98.37%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98.32% 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99.88%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0.03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5.3</a:t>
                      </a:r>
                      <a:endParaRPr lang="en-GB" sz="1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064530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6883098" y="3206587"/>
            <a:ext cx="51535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C1C1C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XGBoost achieved best accuracy-speed </a:t>
            </a:r>
            <a:r>
              <a:rPr lang="en-GB" sz="2000" dirty="0" smtClean="0">
                <a:solidFill>
                  <a:srgbClr val="1C1C1C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balance</a:t>
            </a:r>
            <a:endParaRPr lang="en-GB" sz="2000" dirty="0">
              <a:solidFill>
                <a:srgbClr val="1C1C1C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C1C1C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Traditional ML outperformed DNN for this </a:t>
            </a:r>
            <a:r>
              <a:rPr lang="en-GB" sz="2000" dirty="0" smtClean="0">
                <a:solidFill>
                  <a:srgbClr val="1C1C1C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task</a:t>
            </a:r>
            <a:endParaRPr lang="en-GB" sz="2000" dirty="0">
              <a:solidFill>
                <a:srgbClr val="1C1C1C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C1C1C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All models generalized well (train/test accuracy close)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71348" y="6090517"/>
            <a:ext cx="83920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Himalaya" panose="01010100010101010101" pitchFamily="2" charset="0"/>
              </a:rPr>
              <a:t>Malware Detection</a:t>
            </a:r>
            <a:endParaRPr lang="en-GB" sz="2000" b="1" dirty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15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225448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634056" y="2302275"/>
            <a:ext cx="10941982" cy="3747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55389" y="2502238"/>
            <a:ext cx="51535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YaHei Light"/>
              </a:rPr>
              <a:t>Fine-tuned 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</a:rPr>
              <a:t>BERT model.</a:t>
            </a:r>
            <a:endParaRPr lang="en-GB" sz="2000" dirty="0" smtClean="0">
              <a:solidFill>
                <a:srgbClr val="1C1C1C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1C1C1C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Accuracy </a:t>
            </a:r>
            <a:r>
              <a:rPr lang="en-GB" sz="2000" dirty="0">
                <a:solidFill>
                  <a:srgbClr val="1C1C1C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was the primary metric, with up to 88.8</a:t>
            </a:r>
            <a:r>
              <a:rPr lang="en-GB" sz="2000" dirty="0" smtClean="0">
                <a:solidFill>
                  <a:srgbClr val="1C1C1C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%.</a:t>
            </a:r>
            <a:endParaRPr lang="en-GB" sz="2000" dirty="0">
              <a:solidFill>
                <a:srgbClr val="1C1C1C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C1C1C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accuracy after 10 epochs. Training loss reduced to 0.0023, while validation </a:t>
            </a:r>
            <a:r>
              <a:rPr lang="en-GB" sz="2000" dirty="0" smtClean="0">
                <a:solidFill>
                  <a:srgbClr val="1C1C1C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loss stabilized </a:t>
            </a:r>
            <a:r>
              <a:rPr lang="en-GB" sz="2000" dirty="0">
                <a:solidFill>
                  <a:srgbClr val="1C1C1C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around 0.5</a:t>
            </a:r>
            <a:r>
              <a:rPr lang="en-GB" sz="2000" dirty="0" smtClean="0">
                <a:solidFill>
                  <a:srgbClr val="1C1C1C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55951" y="6156428"/>
            <a:ext cx="83920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Himalaya" panose="01010100010101010101" pitchFamily="2" charset="0"/>
              </a:rPr>
              <a:t>Threat intelligence classifier</a:t>
            </a:r>
            <a:endParaRPr lang="en-GB" sz="2000" b="1" dirty="0">
              <a:solidFill>
                <a:srgbClr val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Microsoft Himalaya" panose="01010100010101010101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367" y="2333132"/>
            <a:ext cx="5287633" cy="21973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1348" y="4650791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C1C1C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While training loss continued to decrease, validation loss plateaued after epoch 7,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C1C1C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suggesting a good time to apply early stopping to prevent overfitting.</a:t>
            </a:r>
            <a:endParaRPr lang="en-GB" sz="2000" dirty="0">
              <a:solidFill>
                <a:srgbClr val="1C1C1C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7890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8856" y="1450597"/>
            <a:ext cx="5931561" cy="4919389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  <a:ea typeface="+mj-lt"/>
                <a:cs typeface="+mj-lt"/>
              </a:rPr>
              <a:t>Concept note and implementation plan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  <a:ea typeface="+mj-lt"/>
                <a:cs typeface="+mj-lt"/>
              </a:rPr>
              <a:t>Background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  <a:ea typeface="+mj-lt"/>
                <a:cs typeface="+mj-lt"/>
              </a:rPr>
              <a:t>Objectives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  <a:ea typeface="+mj-lt"/>
                <a:cs typeface="+mj-lt"/>
              </a:rPr>
              <a:t>SDG Relation</a:t>
            </a:r>
          </a:p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  <a:ea typeface="+mj-lt"/>
                <a:cs typeface="+mj-lt"/>
              </a:rPr>
              <a:t>Data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  <a:ea typeface="+mj-lt"/>
                <a:cs typeface="+mj-lt"/>
              </a:rPr>
              <a:t>Data Collection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  <a:ea typeface="+mj-lt"/>
                <a:cs typeface="+mj-lt"/>
              </a:rPr>
              <a:t>Exploratory Data Analysis et Feature Engineering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Model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Model Selection and Training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Model Evaluation and Hyperparameter Tuning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Model Refinement and Testing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Evaluation 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Deployment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Future Work</a:t>
            </a:r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758856" y="730177"/>
            <a:ext cx="4872894" cy="57983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Outline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Picture 4">
            <a:extLst>
              <a:ext uri="{FF2B5EF4-FFF2-40B4-BE49-F238E27FC236}">
                <a16:creationId xmlns:a16="http://schemas.microsoft.com/office/drawing/2014/main" id="{57D78288-2887-2023-20D7-1695D0D721F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040" t="1442" r="5947" b="2065"/>
          <a:stretch>
            <a:fillRect/>
          </a:stretch>
        </p:blipFill>
        <p:spPr>
          <a:xfrm>
            <a:off x="6770205" y="1420775"/>
            <a:ext cx="4919511" cy="4919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83282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54543" y="1085518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2577" y="1828814"/>
            <a:ext cx="50348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Himalaya" panose="01010100010101010101" pitchFamily="2" charset="0"/>
              </a:rPr>
              <a:t>Malware Detection App:</a:t>
            </a:r>
            <a:r>
              <a:rPr lang="en-GB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Himalaya" panose="01010100010101010101" pitchFamily="2" charset="0"/>
              </a:rPr>
              <a:t> PyQt5-based GUI with notification integration (plyer). Detects and alerts about executable </a:t>
            </a:r>
            <a:r>
              <a:rPr lang="en-GB" sz="20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Himalaya" panose="01010100010101010101" pitchFamily="2" charset="0"/>
              </a:rPr>
              <a:t>malware</a:t>
            </a:r>
            <a:r>
              <a:rPr lang="en-GB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Himalaya" panose="01010100010101010101" pitchFamily="2" charset="0"/>
              </a:rPr>
              <a:t> </a:t>
            </a:r>
            <a:r>
              <a:rPr lang="en-GB" sz="20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Himalaya" panose="01010100010101010101" pitchFamily="2" charset="0"/>
              </a:rPr>
              <a:t>(using saved xgboost.pkl model)</a:t>
            </a:r>
            <a:endParaRPr lang="en-GB" sz="20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Microsoft Himalaya" panose="01010100010101010101" pitchFamily="2" charset="0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12"/>
          <a:stretch>
            <a:fillRect/>
          </a:stretch>
        </p:blipFill>
        <p:spPr>
          <a:xfrm>
            <a:off x="909075" y="3292651"/>
            <a:ext cx="3593651" cy="27340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38191" y="1835968"/>
            <a:ext cx="52113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Himalaya" panose="01010100010101010101" pitchFamily="2" charset="0"/>
              </a:rPr>
              <a:t>Threat Classifier App:</a:t>
            </a:r>
            <a:r>
              <a:rPr lang="en-GB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Himalaya" panose="01010100010101010101" pitchFamily="2" charset="0"/>
              </a:rPr>
              <a:t> Streamlit-based web interface for real-time classification of text-based cyber </a:t>
            </a:r>
            <a:r>
              <a:rPr lang="en-GB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Himalaya" panose="01010100010101010101" pitchFamily="2" charset="0"/>
              </a:rPr>
              <a:t>news (</a:t>
            </a:r>
            <a:r>
              <a:rPr lang="en-GB" sz="20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Himalaya" panose="01010100010101010101" pitchFamily="2" charset="0"/>
              </a:rPr>
              <a:t>using </a:t>
            </a:r>
            <a:r>
              <a:rPr lang="en-GB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Himalaya" panose="01010100010101010101" pitchFamily="2" charset="0"/>
              </a:rPr>
              <a:t>saved </a:t>
            </a:r>
            <a:r>
              <a:rPr lang="en-GB" sz="20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Himalaya" panose="01010100010101010101" pitchFamily="2" charset="0"/>
              </a:rPr>
              <a:t>bert classifier model)</a:t>
            </a:r>
            <a:endParaRPr lang="en-GB" sz="20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Microsoft Himalaya" panose="01010100010101010101" pitchFamily="2" charset="0"/>
            </a:endParaRPr>
          </a:p>
        </p:txBody>
      </p:sp>
      <p:pic>
        <p:nvPicPr>
          <p:cNvPr id="19" name="Picture 18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33" y="3152253"/>
            <a:ext cx="5708650" cy="27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969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599124" y="880955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13546" y="1182854"/>
            <a:ext cx="17094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Himalaya" panose="01010100010101010101" pitchFamily="2" charset="0"/>
              </a:rPr>
              <a:t>Demo Video</a:t>
            </a:r>
            <a:endParaRPr lang="en-GB" sz="20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5167744" y="1560330"/>
            <a:ext cx="304273" cy="324533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EFFFE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group_one_demo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93999" y="1963786"/>
            <a:ext cx="8354290" cy="46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180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Future 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We plan to extend the system with: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GB" sz="2000" dirty="0" smtClean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Use </a:t>
            </a: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real-time threat feed APIs (e.g., VirusTotal, MISP</a:t>
            </a:r>
            <a:r>
              <a:rPr lang="en-GB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).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GB" sz="2000" dirty="0" smtClean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Extend </a:t>
            </a: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threat classification to multi-class (APT, phishing, ransomware</a:t>
            </a:r>
            <a:r>
              <a:rPr lang="en-GB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).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GB" sz="2000" dirty="0" smtClean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Expand </a:t>
            </a: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NER to custom cyber tags using spaCy or Flair</a:t>
            </a:r>
            <a:r>
              <a:rPr lang="en-GB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  <a:endParaRPr lang="en-US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45915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References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Tools: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pefile, XGBoost, BERT, spaCy, Streamlit.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Datasets: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VirusShare.com, The Hacker News.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Papers: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Random Forests (Breiman 2001), XGBoost for malware detection (Pant 2022), SecureBERT (Aghaei 2022).</a:t>
            </a:r>
            <a:endParaRPr lang="en-US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27564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b="1">
                <a:latin typeface="Microsoft YaHei"/>
              </a:rPr>
              <a:t>Thank you!</a:t>
            </a:r>
            <a:endParaRPr lang="en-US" b="1">
              <a:latin typeface="Microsoft YaHei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hank you!"/>
          <p:cNvSpPr txBox="1">
            <a:spLocks/>
          </p:cNvSpPr>
          <p:nvPr/>
        </p:nvSpPr>
        <p:spPr>
          <a:xfrm>
            <a:off x="1123712" y="6434646"/>
            <a:ext cx="10461164" cy="47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40" tIns="45720" rIns="91440" bIns="45720" anchor="t">
            <a:normAutofit/>
          </a:bodyPr>
          <a:lstStyle>
            <a:lvl1pPr marL="0" marR="0" indent="0" algn="l" defTabSz="914400" rtl="0" latinLnBrk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GB" sz="2000" i="1" dirty="0"/>
              <a:t>AI for Cyber </a:t>
            </a:r>
            <a:r>
              <a:rPr lang="en-GB" sz="2000" i="1" dirty="0" smtClean="0"/>
              <a:t>Defence: </a:t>
            </a:r>
            <a:r>
              <a:rPr lang="en-GB" sz="2000" i="1" dirty="0"/>
              <a:t>Combining Static Detection with Dynamic Threat Understanding.</a:t>
            </a:r>
            <a:endParaRPr lang="en-GB" sz="2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Concept note and Implementation Plan 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2098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17560" y="1162740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Background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817560" y="1788962"/>
            <a:ext cx="7737355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Problem: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Cyber threats are evolving rapidly, requiring smarter defenses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Challenges: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Fragmented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approaches: Reactive detection (signature-based) vs. proactive intelligence (manual analysis).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Resource-intensive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and non-scalable methods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Solution: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Hybrid AI-driven system combining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Malware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detection (static binary analysis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).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Threat intelligence (NLP-based text classification).</a:t>
            </a:r>
            <a:endParaRPr lang="en-US" sz="2000" dirty="0">
              <a:latin typeface="Microsoft YaHei Light"/>
              <a:ea typeface="+mj-lt"/>
              <a:cs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0391" y="2425520"/>
            <a:ext cx="2644954" cy="233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63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93960" y="910153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Objectives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560759" y="1404606"/>
            <a:ext cx="1129127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Goal: </a:t>
            </a: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Develop a hybrid AI-driven cybersecurity system to automate and enhance threat detection and intelligence</a:t>
            </a:r>
            <a:r>
              <a:rPr lang="en-GB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  <a:endParaRPr lang="en-GB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Key Objectives</a:t>
            </a:r>
            <a:r>
              <a:rPr lang="en-GB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</a:t>
            </a:r>
            <a:endParaRPr lang="en-GB" sz="20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1.Malware </a:t>
            </a:r>
            <a:r>
              <a:rPr lang="en-GB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Detection</a:t>
            </a:r>
            <a:r>
              <a:rPr lang="en-GB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</a:t>
            </a:r>
            <a:endParaRPr lang="en-GB" sz="20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lvl="1" algn="just" hangingPunct="1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Classify executables as malware/benign using PE header features</a:t>
            </a:r>
            <a:r>
              <a:rPr lang="en-GB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  <a:endParaRPr lang="en-GB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2.Threat </a:t>
            </a:r>
            <a:r>
              <a:rPr lang="en-GB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Intelligence</a:t>
            </a:r>
            <a:r>
              <a:rPr lang="en-GB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</a:t>
            </a:r>
            <a:endParaRPr lang="en-GB" sz="20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lvl="1" algn="just" hangingPunct="1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Fine-tune </a:t>
            </a: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BERT for binary classification (threat vs. non-threat</a:t>
            </a:r>
            <a:r>
              <a:rPr lang="en-GB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).</a:t>
            </a:r>
            <a:endParaRPr lang="en-GB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Build two standalone tools (desktop and web) that offer real-time classification and </a:t>
            </a:r>
            <a:r>
              <a:rPr lang="en-GB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analysis.</a:t>
            </a:r>
          </a:p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Impact: </a:t>
            </a:r>
            <a:r>
              <a:rPr lang="en-GB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Reduce </a:t>
            </a: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reliance on manual </a:t>
            </a:r>
            <a:r>
              <a:rPr lang="en-GB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analysis. Improve </a:t>
            </a: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scalability and response time against evolving threats.</a:t>
            </a:r>
            <a:endParaRPr lang="en-US" sz="2000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41593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508977" y="891026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SDG Relation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71255BA-15EE-15A3-4EFD-5B96230312AB}"/>
              </a:ext>
            </a:extLst>
          </p:cNvPr>
          <p:cNvSpPr txBox="1">
            <a:spLocks/>
          </p:cNvSpPr>
          <p:nvPr/>
        </p:nvSpPr>
        <p:spPr>
          <a:xfrm>
            <a:off x="4854087" y="2585803"/>
            <a:ext cx="6657446" cy="271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SDG 4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(Quality Education): </a:t>
            </a:r>
            <a:endParaRPr lang="en-US" sz="2000" dirty="0" smtClean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Promotes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cybersecurity awareness and education.</a:t>
            </a:r>
          </a:p>
          <a:p>
            <a:pPr marL="0" indent="0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6440" y="3036682"/>
            <a:ext cx="1378505" cy="1373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8655" y="1470863"/>
            <a:ext cx="1397978" cy="12113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84945" y="368100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SDG 9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(Industry, Innovation &amp; Infrastructure): Strengthens digital infrastructure security.</a:t>
            </a:r>
          </a:p>
        </p:txBody>
      </p:sp>
      <p:sp>
        <p:nvSpPr>
          <p:cNvPr id="9" name="Rectangle 8"/>
          <p:cNvSpPr/>
          <p:nvPr/>
        </p:nvSpPr>
        <p:spPr>
          <a:xfrm>
            <a:off x="6888292" y="5517257"/>
            <a:ext cx="54472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SDG 16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(Peace, Justice &amp; Strong Institutions): Protects institutions from cybercrime.</a:t>
            </a:r>
            <a:endParaRPr lang="en-US" sz="2000" dirty="0">
              <a:latin typeface="Microsoft YaHei Light"/>
              <a:ea typeface="+mj-lt"/>
              <a:cs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93241" y="4859450"/>
            <a:ext cx="1623611" cy="13906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2018" y="3373224"/>
            <a:ext cx="22234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This project aligns with </a:t>
            </a:r>
            <a:r>
              <a:rPr lang="en-GB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these </a:t>
            </a: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SDG goals:-</a:t>
            </a:r>
          </a:p>
        </p:txBody>
      </p:sp>
    </p:spTree>
    <p:extLst>
      <p:ext uri="{BB962C8B-B14F-4D97-AF65-F5344CB8AC3E}">
        <p14:creationId xmlns:p14="http://schemas.microsoft.com/office/powerpoint/2010/main" val="19882423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461654" y="1429806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SDG Relation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71255BA-15EE-15A3-4EFD-5B96230312AB}"/>
              </a:ext>
            </a:extLst>
          </p:cNvPr>
          <p:cNvSpPr txBox="1">
            <a:spLocks/>
          </p:cNvSpPr>
          <p:nvPr/>
        </p:nvSpPr>
        <p:spPr>
          <a:xfrm>
            <a:off x="461654" y="3609693"/>
            <a:ext cx="10871696" cy="91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Real-World Impact and Scalability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 </a:t>
            </a:r>
          </a:p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What makes this system </a:t>
            </a: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practical and scalable 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is its ability to be deployed in both desktop and web environments-accessible by analysts, SOC teams, and even AI bots in the future.</a:t>
            </a:r>
          </a:p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Together, the </a:t>
            </a: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Malware Detection engine and Threat Classifier 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provide </a:t>
            </a: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layered defense 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detecting malicious code and understanding emerging threat trends from reports, emails, or alerts.</a:t>
            </a:r>
          </a:p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This project can help financial institutions, public services, and national cybersecurity centers make faster, smarter, and more proactive security decisions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29279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Data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8243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Data Collection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349294" y="2185989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Malware Detection</a:t>
            </a: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</a:t>
            </a:r>
            <a:endParaRPr lang="en-US" sz="20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838200" lvl="1" indent="-342900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Dataset: 56,645 PE files (41,323 malware, 15,321 benign) from VirusShare.com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838200" lvl="1" indent="-342900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Features: 54 PE header attributes (e.g., entropy, section sizes).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Threat Intelligence</a:t>
            </a:r>
            <a:r>
              <a:rPr lang="en-US" sz="2000" b="1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</a:t>
            </a:r>
            <a:endParaRPr lang="en-US" sz="20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Dataset: 90+ articles from The Hacker News (scraped via RSS</a:t>
            </a:r>
            <a:r>
              <a:rPr lang="en-US" sz="2000" dirty="0" smtClean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).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Fields: Title, summary, publication date, URL.</a:t>
            </a:r>
            <a:endParaRPr lang="en-US" dirty="0">
              <a:latin typeface="Microsoft YaHei Light"/>
              <a:ea typeface="+mj-lt"/>
              <a:cs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71303" y="1958781"/>
            <a:ext cx="1562100" cy="1499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39276" y="4010467"/>
            <a:ext cx="1594127" cy="135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992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lcf76f155ced4ddcb4097134ff3c332f xmlns="6259e846-8b77-4076-b7b3-191dee427045">
      <Terms xmlns="http://schemas.microsoft.com/office/infopath/2007/PartnerControls"/>
    </lcf76f155ced4ddcb4097134ff3c332f>
    <_Flow_SignoffStatus xmlns="6259e846-8b77-4076-b7b3-191dee427045" xsi:nil="true"/>
    <Time xmlns="6259e846-8b77-4076-b7b3-191dee42704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6" ma:contentTypeDescription="Create a new document." ma:contentTypeScope="" ma:versionID="50db4ba235eabe6491ab7857e29c0882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bdc0650e2d63736d94805c8d3699dd99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  <xsd:element ref="ns2: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Time" ma:index="23" nillable="true" ma:displayName="Time" ma:format="DateOnly" ma:indexed="true" ma:internalName="Tim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2449C5-8A7C-4DDF-8BBD-9834F5F8D2B3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97847797-b717-4ffb-b5fd-2a237f853cda"/>
    <ds:schemaRef ds:uri="http://purl.org/dc/dcmitype/"/>
    <ds:schemaRef ds:uri="6259e846-8b77-4076-b7b3-191dee427045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5A1437-D0FC-45AE-95B7-D57A756B97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59e846-8b77-4076-b7b3-191dee427045"/>
    <ds:schemaRef ds:uri="97847797-b717-4ffb-b5fd-2a237f853c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5362</TotalTime>
  <Words>1063</Words>
  <Application>Microsoft Office PowerPoint</Application>
  <PresentationFormat>Widescreen</PresentationFormat>
  <Paragraphs>200</Paragraphs>
  <Slides>24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Microsoft YaHei</vt:lpstr>
      <vt:lpstr>Microsoft YaHei Light</vt:lpstr>
      <vt:lpstr>Arial</vt:lpstr>
      <vt:lpstr>Calibri</vt:lpstr>
      <vt:lpstr>Calibri Light</vt:lpstr>
      <vt:lpstr>Courier New</vt:lpstr>
      <vt:lpstr>Helvetica Neue Thin</vt:lpstr>
      <vt:lpstr>Merriweather Sans Light</vt:lpstr>
      <vt:lpstr>Merriweather Sans Regular</vt:lpstr>
      <vt:lpstr>Merriweather Sans Regular ExtraBold</vt:lpstr>
      <vt:lpstr>Microsoft Himalaya</vt:lpstr>
      <vt:lpstr>Myriad Pro Semibold</vt:lpstr>
      <vt:lpstr>Times New Roman</vt:lpstr>
      <vt:lpstr>frontiertech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CBE</dc:creator>
  <cp:lastModifiedBy>jesus</cp:lastModifiedBy>
  <cp:revision>68</cp:revision>
  <dcterms:modified xsi:type="dcterms:W3CDTF">2025-06-15T18:57:40Z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</Properties>
</file>